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6"/>
  </p:notesMasterIdLst>
  <p:handoutMasterIdLst>
    <p:handoutMasterId r:id="rId7"/>
  </p:handoutMasterIdLst>
  <p:sldIdLst>
    <p:sldId id="262" r:id="rId3"/>
    <p:sldId id="278" r:id="rId4"/>
    <p:sldId id="27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illkommen" id="{E75E278A-FF0E-49A4-B170-79828D63BBAD}">
          <p14:sldIdLst/>
        </p14:section>
        <p14:section name="Design, Impress, Work Together" id="{B9B51309-D148-4332-87C2-07BE32FBCA3B}">
          <p14:sldIdLst>
            <p14:sldId id="262"/>
            <p14:sldId id="278"/>
            <p14:sldId id="277"/>
          </p14:sldIdLst>
        </p14:section>
        <p14:section name="Weitere Informationen"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71" d="100"/>
          <a:sy n="71" d="100"/>
        </p:scale>
        <p:origin x="96" y="144"/>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31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146D8-245D-48F7-A30A-38B58300ABAD}" type="datetimeFigureOut">
              <a:rPr lang="de-DE" smtClean="0"/>
              <a:t>14.03.2016</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AF4EC-549B-4AF0-9C00-B8A1C575B3C1}" type="slidenum">
              <a:rPr lang="de-DE" smtClean="0"/>
              <a:t>‹Nr.›</a:t>
            </a:fld>
            <a:endParaRPr lang="de-DE" dirty="0"/>
          </a:p>
        </p:txBody>
      </p:sp>
    </p:spTree>
    <p:extLst>
      <p:ext uri="{BB962C8B-B14F-4D97-AF65-F5344CB8AC3E}">
        <p14:creationId xmlns:p14="http://schemas.microsoft.com/office/powerpoint/2010/main" val="2341799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de-DE" smtClean="0"/>
              <a:t>14.03.2016</a:t>
            </a:fld>
            <a:endParaRPr lang="de-D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Kopfzeil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de-DE" smtClean="0"/>
              <a:t>‹Nr.›</a:t>
            </a:fld>
            <a:endParaRPr lang="de-DE"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8BEEBAAA-29B5-4AF5-BC5F-7E580C29002D}" type="datetimeFigureOut">
              <a:rPr lang="de-DE" smtClean="0"/>
              <a:t>14.03.2016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7" name="Rechteck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8BEEBAAA-29B5-4AF5-BC5F-7E580C29002D}" type="datetimeFigureOut">
              <a:rPr lang="de-DE" smtClean="0"/>
              <a:t>14.03.2016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hteck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Vertikaler Titel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838201"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8BEEBAAA-29B5-4AF5-BC5F-7E580C29002D}" type="datetimeFigureOut">
              <a:rPr lang="de-DE" smtClean="0"/>
              <a:t>14.03.2016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hteck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8BEEBAAA-29B5-4AF5-BC5F-7E580C29002D}" type="datetimeFigureOut">
              <a:rPr lang="de-DE" smtClean="0"/>
              <a:t>14.03.2016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7" name="Rechteck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838200" y="2402238"/>
            <a:ext cx="4677082" cy="2187227"/>
          </a:xfrm>
        </p:spPr>
        <p:txBody>
          <a:bodyPr anchor="ctr">
            <a:noAutofit/>
          </a:bodyPr>
          <a:lstStyle>
            <a:lvl1pPr algn="l">
              <a:defRPr sz="4800">
                <a:solidFill>
                  <a:srgbClr val="D24726"/>
                </a:solidFill>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Datumsplatzhalter 3"/>
          <p:cNvSpPr>
            <a:spLocks noGrp="1"/>
          </p:cNvSpPr>
          <p:nvPr>
            <p:ph type="dt" sz="half" idx="10"/>
          </p:nvPr>
        </p:nvSpPr>
        <p:spPr/>
        <p:txBody>
          <a:bodyPr/>
          <a:lstStyle/>
          <a:p>
            <a:fld id="{8BEEBAAA-29B5-4AF5-BC5F-7E580C29002D}" type="datetimeFigureOut">
              <a:rPr lang="de-DE" smtClean="0"/>
              <a:t>14.03.2016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Rechteck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smtClean="0"/>
              <a:t>Textmasterformat bearbeiten</a:t>
            </a:r>
          </a:p>
          <a:p>
            <a:pPr marL="0" lvl="1" indent="0">
              <a:lnSpc>
                <a:spcPct val="150000"/>
              </a:lnSpc>
              <a:spcAft>
                <a:spcPts val="1200"/>
              </a:spcAft>
              <a:buNone/>
            </a:pPr>
            <a:r>
              <a:rPr lang="de-DE" smtClean="0"/>
              <a:t>Zweite Ebene</a:t>
            </a:r>
          </a:p>
          <a:p>
            <a:pPr marL="0" lvl="2" indent="0">
              <a:lnSpc>
                <a:spcPct val="150000"/>
              </a:lnSpc>
              <a:spcAft>
                <a:spcPts val="1200"/>
              </a:spcAft>
              <a:buNone/>
            </a:pPr>
            <a:r>
              <a:rPr lang="de-DE" smtClean="0"/>
              <a:t>Dritte Ebene</a:t>
            </a:r>
          </a:p>
          <a:p>
            <a:pPr marL="0" lvl="3" indent="0">
              <a:lnSpc>
                <a:spcPct val="150000"/>
              </a:lnSpc>
              <a:spcAft>
                <a:spcPts val="1200"/>
              </a:spcAft>
              <a:buNone/>
            </a:pPr>
            <a:r>
              <a:rPr lang="de-DE" smtClean="0"/>
              <a:t>Vierte Ebene</a:t>
            </a:r>
          </a:p>
          <a:p>
            <a:pPr marL="0" lvl="4" indent="0">
              <a:lnSpc>
                <a:spcPct val="150000"/>
              </a:lnSpc>
              <a:spcAft>
                <a:spcPts val="1200"/>
              </a:spcAft>
              <a:buNone/>
            </a:pPr>
            <a:r>
              <a:rPr lang="de-DE" smtClean="0"/>
              <a:t>Fünfte Ebene</a:t>
            </a:r>
            <a:endParaRPr lang="de-DE" dirty="0"/>
          </a:p>
        </p:txBody>
      </p:sp>
      <p:sp>
        <p:nvSpPr>
          <p:cNvPr id="4" name="Inhaltsplatzhalt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smtClean="0"/>
              <a:t>Textmasterformat bearbeiten</a:t>
            </a:r>
          </a:p>
          <a:p>
            <a:pPr marL="0" lvl="1" indent="0">
              <a:lnSpc>
                <a:spcPct val="150000"/>
              </a:lnSpc>
              <a:spcAft>
                <a:spcPts val="1200"/>
              </a:spcAft>
              <a:buNone/>
            </a:pPr>
            <a:r>
              <a:rPr lang="de-DE" smtClean="0"/>
              <a:t>Zweite Ebene</a:t>
            </a:r>
          </a:p>
          <a:p>
            <a:pPr marL="0" lvl="2" indent="0">
              <a:lnSpc>
                <a:spcPct val="150000"/>
              </a:lnSpc>
              <a:spcAft>
                <a:spcPts val="1200"/>
              </a:spcAft>
              <a:buNone/>
            </a:pPr>
            <a:r>
              <a:rPr lang="de-DE" smtClean="0"/>
              <a:t>Dritte Ebene</a:t>
            </a:r>
          </a:p>
          <a:p>
            <a:pPr marL="0" lvl="3" indent="0">
              <a:lnSpc>
                <a:spcPct val="150000"/>
              </a:lnSpc>
              <a:spcAft>
                <a:spcPts val="1200"/>
              </a:spcAft>
              <a:buNone/>
            </a:pPr>
            <a:r>
              <a:rPr lang="de-DE" smtClean="0"/>
              <a:t>Vierte Ebene</a:t>
            </a:r>
          </a:p>
          <a:p>
            <a:pPr marL="0" lvl="4" indent="0">
              <a:lnSpc>
                <a:spcPct val="150000"/>
              </a:lnSpc>
              <a:spcAft>
                <a:spcPts val="1200"/>
              </a:spcAft>
              <a:buNone/>
            </a:pPr>
            <a:r>
              <a:rPr lang="de-DE" smtClean="0"/>
              <a:t>Fünfte Ebene</a:t>
            </a:r>
            <a:endParaRPr lang="de-DE" dirty="0"/>
          </a:p>
        </p:txBody>
      </p:sp>
      <p:sp>
        <p:nvSpPr>
          <p:cNvPr id="5" name="Date Placeholder 4"/>
          <p:cNvSpPr>
            <a:spLocks noGrp="1"/>
          </p:cNvSpPr>
          <p:nvPr>
            <p:ph type="dt" sz="half" idx="10"/>
          </p:nvPr>
        </p:nvSpPr>
        <p:spPr/>
        <p:txBody>
          <a:bodyPr/>
          <a:lstStyle/>
          <a:p>
            <a:fld id="{8BEEBAAA-29B5-4AF5-BC5F-7E580C29002D}" type="datetimeFigureOut">
              <a:rPr lang="de-DE" smtClean="0"/>
              <a:t>14.03.2016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860EDB8-5305-433F-BE41-D7A86D811DB3}" type="slidenum">
              <a:rPr lang="de-DE" smtClean="0"/>
              <a:t>‹Nr.›</a:t>
            </a:fld>
            <a:endParaRPr lang="de-DE" dirty="0"/>
          </a:p>
        </p:txBody>
      </p:sp>
      <p:sp>
        <p:nvSpPr>
          <p:cNvPr id="9" name="Rechteck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smtClean="0"/>
              <a:t>Textmasterformat bearbeiten</a:t>
            </a:r>
          </a:p>
          <a:p>
            <a:pPr marL="0" lvl="1" indent="0">
              <a:lnSpc>
                <a:spcPct val="150000"/>
              </a:lnSpc>
              <a:spcAft>
                <a:spcPts val="1200"/>
              </a:spcAft>
              <a:buNone/>
            </a:pPr>
            <a:r>
              <a:rPr lang="de-DE" smtClean="0"/>
              <a:t>Zweite Ebene</a:t>
            </a:r>
          </a:p>
          <a:p>
            <a:pPr marL="0" lvl="2" indent="0">
              <a:lnSpc>
                <a:spcPct val="150000"/>
              </a:lnSpc>
              <a:spcAft>
                <a:spcPts val="1200"/>
              </a:spcAft>
              <a:buNone/>
            </a:pPr>
            <a:r>
              <a:rPr lang="de-DE" smtClean="0"/>
              <a:t>Dritte Ebene</a:t>
            </a:r>
          </a:p>
          <a:p>
            <a:pPr marL="0" lvl="3" indent="0">
              <a:lnSpc>
                <a:spcPct val="150000"/>
              </a:lnSpc>
              <a:spcAft>
                <a:spcPts val="1200"/>
              </a:spcAft>
              <a:buNone/>
            </a:pPr>
            <a:r>
              <a:rPr lang="de-DE" smtClean="0"/>
              <a:t>Vierte Ebene</a:t>
            </a:r>
          </a:p>
          <a:p>
            <a:pPr marL="0" lvl="4" indent="0">
              <a:lnSpc>
                <a:spcPct val="150000"/>
              </a:lnSpc>
              <a:spcAft>
                <a:spcPts val="1200"/>
              </a:spcAft>
              <a:buNone/>
            </a:pPr>
            <a:r>
              <a:rPr lang="de-DE" smtClean="0"/>
              <a:t>Fünfte Ebene</a:t>
            </a:r>
            <a:endParaRPr lang="de-DE" dirty="0"/>
          </a:p>
        </p:txBody>
      </p:sp>
      <p:sp>
        <p:nvSpPr>
          <p:cNvPr id="5" name="Textplatzhalt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smtClean="0"/>
              <a:t>Textmasterformat bearbeiten</a:t>
            </a:r>
          </a:p>
          <a:p>
            <a:pPr marL="0" lvl="1" indent="0">
              <a:lnSpc>
                <a:spcPct val="150000"/>
              </a:lnSpc>
              <a:spcAft>
                <a:spcPts val="1200"/>
              </a:spcAft>
              <a:buNone/>
            </a:pPr>
            <a:r>
              <a:rPr lang="de-DE" smtClean="0"/>
              <a:t>Zweite Ebene</a:t>
            </a:r>
          </a:p>
          <a:p>
            <a:pPr marL="0" lvl="2" indent="0">
              <a:lnSpc>
                <a:spcPct val="150000"/>
              </a:lnSpc>
              <a:spcAft>
                <a:spcPts val="1200"/>
              </a:spcAft>
              <a:buNone/>
            </a:pPr>
            <a:r>
              <a:rPr lang="de-DE" smtClean="0"/>
              <a:t>Dritte Ebene</a:t>
            </a:r>
          </a:p>
          <a:p>
            <a:pPr marL="0" lvl="3" indent="0">
              <a:lnSpc>
                <a:spcPct val="150000"/>
              </a:lnSpc>
              <a:spcAft>
                <a:spcPts val="1200"/>
              </a:spcAft>
              <a:buNone/>
            </a:pPr>
            <a:r>
              <a:rPr lang="de-DE" smtClean="0"/>
              <a:t>Vierte Ebene</a:t>
            </a:r>
          </a:p>
          <a:p>
            <a:pPr marL="0" lvl="4" indent="0">
              <a:lnSpc>
                <a:spcPct val="150000"/>
              </a:lnSpc>
              <a:spcAft>
                <a:spcPts val="1200"/>
              </a:spcAft>
              <a:buNone/>
            </a:pPr>
            <a:r>
              <a:rPr lang="de-DE" smtClean="0"/>
              <a:t>Fünfte Ebene</a:t>
            </a:r>
            <a:endParaRPr lang="de-DE" dirty="0"/>
          </a:p>
        </p:txBody>
      </p:sp>
      <p:sp>
        <p:nvSpPr>
          <p:cNvPr id="7" name="Datumsplatzhalter 6"/>
          <p:cNvSpPr>
            <a:spLocks noGrp="1"/>
          </p:cNvSpPr>
          <p:nvPr>
            <p:ph type="dt" sz="half" idx="10"/>
          </p:nvPr>
        </p:nvSpPr>
        <p:spPr/>
        <p:txBody>
          <a:bodyPr/>
          <a:lstStyle/>
          <a:p>
            <a:fld id="{8BEEBAAA-29B5-4AF5-BC5F-7E580C29002D}" type="datetimeFigureOut">
              <a:rPr lang="de-DE" smtClean="0"/>
              <a:t>14.03.2016</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9860EDB8-5305-433F-BE41-D7A86D811DB3}" type="slidenum">
              <a:rPr lang="de-DE" smtClean="0"/>
              <a:t>‹Nr.›</a:t>
            </a:fld>
            <a:endParaRPr lang="de-DE"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Rechteck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fld id="{8BEEBAAA-29B5-4AF5-BC5F-7E580C29002D}" type="datetimeFigureOut">
              <a:rPr lang="de-DE" smtClean="0"/>
              <a:t>14.03.2016</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9860EDB8-5305-433F-BE41-D7A86D811DB3}" type="slidenum">
              <a:rPr lang="de-DE" smtClean="0"/>
              <a:t>‹Nr.›</a:t>
            </a:fld>
            <a:endParaRPr lang="de-DE" dirty="0"/>
          </a:p>
        </p:txBody>
      </p:sp>
      <p:sp>
        <p:nvSpPr>
          <p:cNvPr id="7" name="Rechteck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de-DE" smtClean="0"/>
              <a:t>14.03.2016</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9860EDB8-5305-433F-BE41-D7A86D811DB3}" type="slidenum">
              <a:rPr lang="de-DE" smtClean="0"/>
              <a:t>‹Nr.›</a:t>
            </a:fld>
            <a:endParaRPr lang="de-DE"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dirty="0"/>
          </a:p>
        </p:txBody>
      </p:sp>
      <p:sp>
        <p:nvSpPr>
          <p:cNvPr id="3" name="Inhaltsplatzhalt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smtClean="0"/>
              <a:t>Textmasterformat bearbeiten</a:t>
            </a:r>
          </a:p>
          <a:p>
            <a:pPr marL="0" lvl="1" indent="0">
              <a:lnSpc>
                <a:spcPct val="150000"/>
              </a:lnSpc>
              <a:spcAft>
                <a:spcPts val="1200"/>
              </a:spcAft>
              <a:buNone/>
            </a:pPr>
            <a:r>
              <a:rPr lang="de-DE" smtClean="0"/>
              <a:t>Zweite Ebene</a:t>
            </a:r>
          </a:p>
          <a:p>
            <a:pPr marL="0" lvl="2" indent="0">
              <a:lnSpc>
                <a:spcPct val="150000"/>
              </a:lnSpc>
              <a:spcAft>
                <a:spcPts val="1200"/>
              </a:spcAft>
              <a:buNone/>
            </a:pPr>
            <a:r>
              <a:rPr lang="de-DE" smtClean="0"/>
              <a:t>Dritte Ebene</a:t>
            </a:r>
          </a:p>
          <a:p>
            <a:pPr marL="0" lvl="3" indent="0">
              <a:lnSpc>
                <a:spcPct val="150000"/>
              </a:lnSpc>
              <a:spcAft>
                <a:spcPts val="1200"/>
              </a:spcAft>
              <a:buNone/>
            </a:pPr>
            <a:r>
              <a:rPr lang="de-DE" smtClean="0"/>
              <a:t>Vierte Ebene</a:t>
            </a:r>
          </a:p>
          <a:p>
            <a:pPr marL="0" lvl="4" indent="0">
              <a:lnSpc>
                <a:spcPct val="150000"/>
              </a:lnSpc>
              <a:spcAft>
                <a:spcPts val="1200"/>
              </a:spcAft>
              <a:buNone/>
            </a:pPr>
            <a:r>
              <a:rPr lang="de-DE" smtClean="0"/>
              <a:t>Fünfte Ebene</a:t>
            </a:r>
            <a:endParaRPr lang="de-DE" dirty="0"/>
          </a:p>
        </p:txBody>
      </p:sp>
      <p:sp>
        <p:nvSpPr>
          <p:cNvPr id="4" name="Textplatzhalt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8BEEBAAA-29B5-4AF5-BC5F-7E580C29002D}" type="datetimeFigureOut">
              <a:rPr lang="de-DE" smtClean="0"/>
              <a:t>14.03.2016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860EDB8-5305-433F-BE41-D7A86D811DB3}" type="slidenum">
              <a:rPr lang="de-DE" smtClean="0"/>
              <a:t>‹Nr.›</a:t>
            </a:fld>
            <a:endParaRPr lang="de-DE"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dirty="0"/>
          </a:p>
        </p:txBody>
      </p:sp>
      <p:sp>
        <p:nvSpPr>
          <p:cNvPr id="3" name="Bildplatzhalt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8BEEBAAA-29B5-4AF5-BC5F-7E580C29002D}" type="datetimeFigureOut">
              <a:rPr lang="de-DE" smtClean="0"/>
              <a:t>14.03.2016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860EDB8-5305-433F-BE41-D7A86D811DB3}" type="slidenum">
              <a:rPr lang="de-DE" smtClean="0"/>
              <a:t>‹Nr.›</a:t>
            </a:fld>
            <a:endParaRPr lang="de-DE"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de-DE" smtClean="0"/>
              <a:t>14.03.2016</a:t>
            </a:fld>
            <a:endParaRPr lang="de-DE" dirty="0"/>
          </a:p>
        </p:txBody>
      </p:sp>
      <p:sp>
        <p:nvSpPr>
          <p:cNvPr id="5" name="Fußzeilenplatzhalt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de-DE" smtClean="0"/>
              <a:t>‹Nr.›</a:t>
            </a:fld>
            <a:endParaRPr lang="de-DE"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86365" y="1825624"/>
            <a:ext cx="7566525" cy="4613813"/>
          </a:xfrm>
        </p:spPr>
        <p:txBody>
          <a:bodyPr>
            <a:normAutofit fontScale="25000" lnSpcReduction="20000"/>
          </a:bodyPr>
          <a:lstStyle/>
          <a:p>
            <a:r>
              <a:rPr lang="en-US" sz="6200" dirty="0"/>
              <a:t>Ecopia Plc </a:t>
            </a:r>
            <a:r>
              <a:rPr lang="en-US" sz="6200" dirty="0" smtClean="0"/>
              <a:t>has </a:t>
            </a:r>
            <a:r>
              <a:rPr lang="en-US" sz="6200" dirty="0"/>
              <a:t>been working over the last 10 years with </a:t>
            </a:r>
            <a:r>
              <a:rPr lang="en-US" sz="6200" dirty="0" smtClean="0"/>
              <a:t>more than 11,000 local </a:t>
            </a:r>
            <a:r>
              <a:rPr lang="en-US" sz="6200" dirty="0"/>
              <a:t>communities in Ethiopian including biosphere reserves (</a:t>
            </a:r>
            <a:r>
              <a:rPr lang="en-US" sz="6200" dirty="0" err="1"/>
              <a:t>Keffa</a:t>
            </a:r>
            <a:r>
              <a:rPr lang="en-US" sz="6200" dirty="0"/>
              <a:t>, </a:t>
            </a:r>
            <a:r>
              <a:rPr lang="en-US" sz="6200" dirty="0" err="1"/>
              <a:t>Shekia</a:t>
            </a:r>
            <a:r>
              <a:rPr lang="en-US" sz="6200" dirty="0"/>
              <a:t> and Yayu) and other hot spots areas that are covered by the convention of biodiversity like in Bale, Gambella, Tigray in income generations activities. In the areas of agro processing and agro-biodiversity. </a:t>
            </a:r>
            <a:r>
              <a:rPr lang="en-US" sz="6200" dirty="0" smtClean="0"/>
              <a:t>We have established in each sites a processing facilities with the communities. Each site has its own product with its own identifications brand. </a:t>
            </a:r>
            <a:endParaRPr lang="en-US" sz="6200" dirty="0"/>
          </a:p>
          <a:p>
            <a:r>
              <a:rPr lang="en-US" sz="6200" u="sng" dirty="0"/>
              <a:t>Ecopia </a:t>
            </a:r>
            <a:r>
              <a:rPr lang="en-US" sz="6200" u="sng" dirty="0" smtClean="0"/>
              <a:t>is </a:t>
            </a:r>
            <a:r>
              <a:rPr lang="en-US" sz="6200" u="sng" dirty="0"/>
              <a:t>a social private company (for profit) </a:t>
            </a:r>
            <a:r>
              <a:rPr lang="en-US" sz="6200" dirty="0"/>
              <a:t>that has been an investor partner in this regions in view of establishing social enterprises for growing and processing organic food, cosmetics and herbal medicinal plants. </a:t>
            </a:r>
            <a:endParaRPr lang="en-US" sz="6200" dirty="0" smtClean="0"/>
          </a:p>
          <a:p>
            <a:r>
              <a:rPr lang="en-US" sz="6200" dirty="0" smtClean="0"/>
              <a:t>The management team of the company are also committed to social </a:t>
            </a:r>
            <a:r>
              <a:rPr lang="en-US" sz="6200" dirty="0" smtClean="0"/>
              <a:t>entrepreneurship </a:t>
            </a:r>
            <a:r>
              <a:rPr lang="en-US" sz="6200" dirty="0" smtClean="0"/>
              <a:t>values and code of conducts.</a:t>
            </a:r>
          </a:p>
          <a:p>
            <a:endParaRPr lang="en-US" sz="6200" dirty="0" smtClean="0"/>
          </a:p>
          <a:p>
            <a:endParaRPr lang="de-DE" dirty="0"/>
          </a:p>
        </p:txBody>
      </p:sp>
      <p:pic>
        <p:nvPicPr>
          <p:cNvPr id="11" name="Grafik 10"/>
          <p:cNvPicPr>
            <a:picLocks noChangeAspect="1"/>
          </p:cNvPicPr>
          <p:nvPr/>
        </p:nvPicPr>
        <p:blipFill>
          <a:blip r:embed="rId2"/>
          <a:stretch>
            <a:fillRect/>
          </a:stretch>
        </p:blipFill>
        <p:spPr>
          <a:xfrm>
            <a:off x="8089629" y="1540322"/>
            <a:ext cx="3927663" cy="2379440"/>
          </a:xfrm>
          <a:prstGeom prst="rect">
            <a:avLst/>
          </a:prstGeom>
        </p:spPr>
      </p:pic>
      <p:pic>
        <p:nvPicPr>
          <p:cNvPr id="13" name="Grafik 12"/>
          <p:cNvPicPr>
            <a:picLocks noChangeAspect="1"/>
          </p:cNvPicPr>
          <p:nvPr/>
        </p:nvPicPr>
        <p:blipFill>
          <a:blip r:embed="rId3"/>
          <a:stretch>
            <a:fillRect/>
          </a:stretch>
        </p:blipFill>
        <p:spPr>
          <a:xfrm>
            <a:off x="4003863" y="0"/>
            <a:ext cx="3105275" cy="1399624"/>
          </a:xfrm>
          <a:prstGeom prst="rect">
            <a:avLst/>
          </a:prstGeom>
        </p:spPr>
      </p:pic>
      <p:pic>
        <p:nvPicPr>
          <p:cNvPr id="14" name="Grafik 13"/>
          <p:cNvPicPr>
            <a:picLocks noChangeAspect="1"/>
          </p:cNvPicPr>
          <p:nvPr/>
        </p:nvPicPr>
        <p:blipFill>
          <a:blip r:embed="rId4"/>
          <a:stretch>
            <a:fillRect/>
          </a:stretch>
        </p:blipFill>
        <p:spPr>
          <a:xfrm>
            <a:off x="8089630" y="4100462"/>
            <a:ext cx="3927662" cy="2615393"/>
          </a:xfrm>
          <a:prstGeom prst="rect">
            <a:avLst/>
          </a:prstGeom>
        </p:spPr>
      </p:pic>
    </p:spTree>
    <p:extLst>
      <p:ext uri="{BB962C8B-B14F-4D97-AF65-F5344CB8AC3E}">
        <p14:creationId xmlns:p14="http://schemas.microsoft.com/office/powerpoint/2010/main" val="2090733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 y="1399624"/>
            <a:ext cx="6351524" cy="5458376"/>
          </a:xfrm>
        </p:spPr>
        <p:txBody>
          <a:bodyPr>
            <a:normAutofit fontScale="25000" lnSpcReduction="20000"/>
          </a:bodyPr>
          <a:lstStyle/>
          <a:p>
            <a:r>
              <a:rPr lang="en-US" sz="6200" dirty="0" smtClean="0"/>
              <a:t>The farmers are organized as suppliers in cooperative form; </a:t>
            </a:r>
          </a:p>
          <a:p>
            <a:r>
              <a:rPr lang="en-US" sz="6200" dirty="0" smtClean="0"/>
              <a:t>The youth from the communities establish a company with Ecopia;</a:t>
            </a:r>
          </a:p>
          <a:p>
            <a:r>
              <a:rPr lang="en-US" sz="6200" dirty="0" smtClean="0"/>
              <a:t>The company is established as multi </a:t>
            </a:r>
            <a:r>
              <a:rPr lang="en-US" sz="6200" dirty="0"/>
              <a:t>purpose processing facilities </a:t>
            </a:r>
            <a:r>
              <a:rPr lang="en-US" sz="6200" dirty="0" smtClean="0"/>
              <a:t>in order to optimize and manage efficiently the natural resources and the access to the communities. </a:t>
            </a:r>
          </a:p>
          <a:p>
            <a:r>
              <a:rPr lang="en-US" sz="6200" dirty="0" smtClean="0"/>
              <a:t>The communities and the companies of the communities agree on a margin of profit rather than in price;</a:t>
            </a:r>
          </a:p>
          <a:p>
            <a:r>
              <a:rPr lang="en-US" sz="6200" dirty="0" smtClean="0"/>
              <a:t>Each communities based companies use the three licenses of production: food, cosmetics and herbal medicinal </a:t>
            </a:r>
            <a:r>
              <a:rPr lang="en-US" sz="6200" smtClean="0"/>
              <a:t>plants. The </a:t>
            </a:r>
            <a:r>
              <a:rPr lang="en-US" sz="6200" dirty="0"/>
              <a:t>margin of profit from food is between 5 to 15%, from Cosmetics 60% and herbal medicinal plant more than 100%. In some of our sites we are going to </a:t>
            </a:r>
            <a:r>
              <a:rPr lang="en-US" sz="6200" dirty="0" smtClean="0"/>
              <a:t>integrate </a:t>
            </a:r>
            <a:r>
              <a:rPr lang="en-US" sz="6200" dirty="0"/>
              <a:t>now community based </a:t>
            </a:r>
            <a:r>
              <a:rPr lang="en-US" sz="6200" dirty="0" smtClean="0"/>
              <a:t>integrative </a:t>
            </a:r>
            <a:r>
              <a:rPr lang="en-US" sz="6200" dirty="0"/>
              <a:t>tourism that we expect would provide us more job opportunities for the communities. </a:t>
            </a:r>
            <a:endParaRPr lang="en-US" sz="6200" dirty="0" smtClean="0"/>
          </a:p>
          <a:p>
            <a:endParaRPr lang="de-DE" dirty="0"/>
          </a:p>
        </p:txBody>
      </p:sp>
      <p:pic>
        <p:nvPicPr>
          <p:cNvPr id="2" name="Grafik 1"/>
          <p:cNvPicPr>
            <a:picLocks noChangeAspect="1"/>
          </p:cNvPicPr>
          <p:nvPr/>
        </p:nvPicPr>
        <p:blipFill>
          <a:blip r:embed="rId2"/>
          <a:stretch>
            <a:fillRect/>
          </a:stretch>
        </p:blipFill>
        <p:spPr>
          <a:xfrm>
            <a:off x="6351525" y="1768103"/>
            <a:ext cx="3249450" cy="2432515"/>
          </a:xfrm>
          <a:prstGeom prst="rect">
            <a:avLst/>
          </a:prstGeom>
        </p:spPr>
      </p:pic>
      <p:pic>
        <p:nvPicPr>
          <p:cNvPr id="4" name="Grafik 3"/>
          <p:cNvPicPr>
            <a:picLocks noChangeAspect="1"/>
          </p:cNvPicPr>
          <p:nvPr/>
        </p:nvPicPr>
        <p:blipFill>
          <a:blip r:embed="rId3"/>
          <a:stretch>
            <a:fillRect/>
          </a:stretch>
        </p:blipFill>
        <p:spPr>
          <a:xfrm>
            <a:off x="9600975" y="2716305"/>
            <a:ext cx="2591025" cy="4005419"/>
          </a:xfrm>
          <a:prstGeom prst="rect">
            <a:avLst/>
          </a:prstGeom>
        </p:spPr>
      </p:pic>
      <p:sp>
        <p:nvSpPr>
          <p:cNvPr id="9" name="Titel 1"/>
          <p:cNvSpPr>
            <a:spLocks noGrp="1"/>
          </p:cNvSpPr>
          <p:nvPr>
            <p:ph type="title"/>
          </p:nvPr>
        </p:nvSpPr>
        <p:spPr>
          <a:xfrm>
            <a:off x="0" y="38948"/>
            <a:ext cx="12059354" cy="1208868"/>
          </a:xfrm>
        </p:spPr>
        <p:txBody>
          <a:bodyPr>
            <a:noAutofit/>
          </a:bodyPr>
          <a:lstStyle/>
          <a:p>
            <a:r>
              <a:rPr lang="en-US" sz="2800" b="1" dirty="0" smtClean="0">
                <a:latin typeface="Bradley Hand ITC" panose="03070402050302030203" pitchFamily="66" charset="0"/>
              </a:rPr>
              <a:t>Income and revenue generation for the biodiversity through sustainable management of resources through social enterprise and entrepreneurship.</a:t>
            </a:r>
            <a:endParaRPr lang="de-DE" sz="2800" dirty="0"/>
          </a:p>
        </p:txBody>
      </p:sp>
    </p:spTree>
    <p:extLst>
      <p:ext uri="{BB962C8B-B14F-4D97-AF65-F5344CB8AC3E}">
        <p14:creationId xmlns:p14="http://schemas.microsoft.com/office/powerpoint/2010/main" val="469285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574" y="38948"/>
            <a:ext cx="11883780" cy="1208868"/>
          </a:xfrm>
        </p:spPr>
        <p:txBody>
          <a:bodyPr>
            <a:normAutofit/>
          </a:bodyPr>
          <a:lstStyle/>
          <a:p>
            <a:r>
              <a:rPr lang="en-US" b="1" dirty="0">
                <a:latin typeface="Bradley Hand ITC" panose="03070402050302030203" pitchFamily="66" charset="0"/>
              </a:rPr>
              <a:t>Challenges and opportunities of </a:t>
            </a:r>
            <a:r>
              <a:rPr lang="en-US" b="1" dirty="0" smtClean="0">
                <a:latin typeface="Bradley Hand ITC" panose="03070402050302030203" pitchFamily="66" charset="0"/>
              </a:rPr>
              <a:t>Social enterprise and entrepreneurship in </a:t>
            </a:r>
            <a:r>
              <a:rPr lang="en-US" b="1" dirty="0" smtClean="0">
                <a:latin typeface="Bradley Hand ITC" panose="03070402050302030203" pitchFamily="66" charset="0"/>
              </a:rPr>
              <a:t>biosphere reserves in Ethiopia</a:t>
            </a:r>
            <a:endParaRPr lang="de-DE" dirty="0"/>
          </a:p>
        </p:txBody>
      </p:sp>
      <p:sp>
        <p:nvSpPr>
          <p:cNvPr id="3" name="Inhaltsplatzhalter 2"/>
          <p:cNvSpPr>
            <a:spLocks noGrp="1"/>
          </p:cNvSpPr>
          <p:nvPr>
            <p:ph idx="1"/>
          </p:nvPr>
        </p:nvSpPr>
        <p:spPr>
          <a:xfrm>
            <a:off x="3554569" y="1568315"/>
            <a:ext cx="5266702" cy="5182109"/>
          </a:xfrm>
        </p:spPr>
        <p:txBody>
          <a:bodyPr>
            <a:noAutofit/>
          </a:bodyPr>
          <a:lstStyle/>
          <a:p>
            <a:r>
              <a:rPr lang="en-US" dirty="0" smtClean="0">
                <a:solidFill>
                  <a:schemeClr val="tx1"/>
                </a:solidFill>
                <a:latin typeface="Book Antiqua" panose="02040602050305030304" pitchFamily="18" charset="0"/>
              </a:rPr>
              <a:t>Requires networking between biosphere reserves within the nation and internationally in order to market products and services</a:t>
            </a:r>
            <a:r>
              <a:rPr lang="en-US" dirty="0" smtClean="0">
                <a:solidFill>
                  <a:schemeClr val="tx1"/>
                </a:solidFill>
                <a:latin typeface="Book Antiqua" panose="02040602050305030304" pitchFamily="18" charset="0"/>
              </a:rPr>
              <a:t>;</a:t>
            </a:r>
            <a:endParaRPr lang="en-US" dirty="0" smtClean="0">
              <a:solidFill>
                <a:schemeClr val="tx1"/>
              </a:solidFill>
              <a:latin typeface="Book Antiqua" panose="02040602050305030304" pitchFamily="18" charset="0"/>
            </a:endParaRPr>
          </a:p>
          <a:p>
            <a:r>
              <a:rPr lang="en-US" dirty="0" smtClean="0">
                <a:solidFill>
                  <a:schemeClr val="tx1"/>
                </a:solidFill>
                <a:latin typeface="Book Antiqua" panose="02040602050305030304" pitchFamily="18" charset="0"/>
              </a:rPr>
              <a:t>Community based branding requires a good management of income and revenue;. </a:t>
            </a:r>
            <a:endParaRPr lang="en-US" dirty="0" smtClean="0">
              <a:solidFill>
                <a:schemeClr val="tx1"/>
              </a:solidFill>
              <a:latin typeface="Book Antiqua" panose="02040602050305030304" pitchFamily="18" charset="0"/>
            </a:endParaRPr>
          </a:p>
          <a:p>
            <a:r>
              <a:rPr lang="en-US" dirty="0" smtClean="0">
                <a:solidFill>
                  <a:schemeClr val="tx1"/>
                </a:solidFill>
                <a:latin typeface="Book Antiqua" panose="02040602050305030304" pitchFamily="18" charset="0"/>
              </a:rPr>
              <a:t>Social enterprise and social entrepreneurship within biosphere reserve are the core element of the brand of product and services and could have impact in the margin of profit and</a:t>
            </a:r>
          </a:p>
          <a:p>
            <a:r>
              <a:rPr lang="en-US" dirty="0" smtClean="0">
                <a:solidFill>
                  <a:schemeClr val="tx1"/>
                </a:solidFill>
                <a:latin typeface="Book Antiqua" panose="02040602050305030304" pitchFamily="18" charset="0"/>
              </a:rPr>
              <a:t>Social enterprises within the biosphere reserve can be linked to CDM and carbon foot print compensation skim generating another income sources.</a:t>
            </a:r>
            <a:endParaRPr lang="en-US" dirty="0">
              <a:solidFill>
                <a:schemeClr val="tx1"/>
              </a:solidFill>
              <a:latin typeface="Book Antiqua" panose="02040602050305030304" pitchFamily="18" charset="0"/>
            </a:endParaRPr>
          </a:p>
          <a:p>
            <a:endParaRPr lang="en-US" sz="1200" dirty="0" smtClean="0"/>
          </a:p>
        </p:txBody>
      </p:sp>
      <p:pic>
        <p:nvPicPr>
          <p:cNvPr id="10" name="Bild 6" descr="DSC00582"/>
          <p:cNvPicPr/>
          <p:nvPr/>
        </p:nvPicPr>
        <p:blipFill>
          <a:blip r:embed="rId2"/>
          <a:srcRect/>
          <a:stretch>
            <a:fillRect/>
          </a:stretch>
        </p:blipFill>
        <p:spPr bwMode="auto">
          <a:xfrm>
            <a:off x="687356" y="1849866"/>
            <a:ext cx="2446020" cy="1834515"/>
          </a:xfrm>
          <a:prstGeom prst="rect">
            <a:avLst/>
          </a:prstGeom>
          <a:noFill/>
          <a:ln w="9525">
            <a:noFill/>
            <a:miter lim="800000"/>
            <a:headEnd/>
            <a:tailEnd/>
          </a:ln>
        </p:spPr>
      </p:pic>
      <p:pic>
        <p:nvPicPr>
          <p:cNvPr id="11" name="Grafik 10"/>
          <p:cNvPicPr>
            <a:picLocks noChangeAspect="1"/>
          </p:cNvPicPr>
          <p:nvPr/>
        </p:nvPicPr>
        <p:blipFill>
          <a:blip r:embed="rId3"/>
          <a:stretch>
            <a:fillRect/>
          </a:stretch>
        </p:blipFill>
        <p:spPr>
          <a:xfrm>
            <a:off x="704424" y="4325379"/>
            <a:ext cx="2444708" cy="1835055"/>
          </a:xfrm>
          <a:prstGeom prst="rect">
            <a:avLst/>
          </a:prstGeom>
        </p:spPr>
      </p:pic>
      <p:pic>
        <p:nvPicPr>
          <p:cNvPr id="4" name="Grafik 3"/>
          <p:cNvPicPr>
            <a:picLocks noChangeAspect="1"/>
          </p:cNvPicPr>
          <p:nvPr/>
        </p:nvPicPr>
        <p:blipFill>
          <a:blip r:embed="rId4"/>
          <a:stretch>
            <a:fillRect/>
          </a:stretch>
        </p:blipFill>
        <p:spPr>
          <a:xfrm>
            <a:off x="8976575" y="4486889"/>
            <a:ext cx="2568936" cy="1672378"/>
          </a:xfrm>
          <a:prstGeom prst="rect">
            <a:avLst/>
          </a:prstGeom>
        </p:spPr>
      </p:pic>
      <p:pic>
        <p:nvPicPr>
          <p:cNvPr id="5" name="Grafik 4"/>
          <p:cNvPicPr>
            <a:picLocks noChangeAspect="1"/>
          </p:cNvPicPr>
          <p:nvPr/>
        </p:nvPicPr>
        <p:blipFill>
          <a:blip r:embed="rId5"/>
          <a:stretch>
            <a:fillRect/>
          </a:stretch>
        </p:blipFill>
        <p:spPr>
          <a:xfrm>
            <a:off x="9085797" y="1896300"/>
            <a:ext cx="2322194" cy="1741645"/>
          </a:xfrm>
          <a:prstGeom prst="rect">
            <a:avLst/>
          </a:prstGeom>
        </p:spPr>
      </p:pic>
    </p:spTree>
    <p:extLst>
      <p:ext uri="{BB962C8B-B14F-4D97-AF65-F5344CB8AC3E}">
        <p14:creationId xmlns:p14="http://schemas.microsoft.com/office/powerpoint/2010/main" val="1522256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_TP102923943" id="{6945A6B3-91A5-4594-A58A-ED58597B0D82}" vid="{3DB33372-A738-460F-A49C-440D48CE63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Willkommen bei PowerPoint</Template>
  <TotalTime>0</TotalTime>
  <Words>392</Words>
  <Application>Microsoft Office PowerPoint</Application>
  <PresentationFormat>Breitbild</PresentationFormat>
  <Paragraphs>14</Paragraphs>
  <Slides>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vt:i4>
      </vt:variant>
    </vt:vector>
  </HeadingPairs>
  <TitlesOfParts>
    <vt:vector size="10" baseType="lpstr">
      <vt:lpstr>Arial</vt:lpstr>
      <vt:lpstr>Book Antiqua</vt:lpstr>
      <vt:lpstr>Bradley Hand ITC</vt:lpstr>
      <vt:lpstr>Calibri</vt:lpstr>
      <vt:lpstr>Segoe UI</vt:lpstr>
      <vt:lpstr>Segoe UI Light</vt:lpstr>
      <vt:lpstr>WelcomeDoc</vt:lpstr>
      <vt:lpstr>PowerPoint-Präsentation</vt:lpstr>
      <vt:lpstr>Income and revenue generation for the biodiversity through sustainable management of resources through social enterprise and entrepreneurship.</vt:lpstr>
      <vt:lpstr>Challenges and opportunities of Social enterprise and entrepreneurship in biosphere reserves in Ethiopia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2016-02-29T07:29:35Z</dcterms:created>
  <dcterms:modified xsi:type="dcterms:W3CDTF">2016-03-14T01:24:20Z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